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285" r:id="rId2"/>
    <p:sldId id="321" r:id="rId3"/>
    <p:sldId id="525" r:id="rId4"/>
    <p:sldId id="526" r:id="rId5"/>
    <p:sldId id="495" r:id="rId6"/>
    <p:sldId id="527" r:id="rId7"/>
    <p:sldId id="528" r:id="rId8"/>
    <p:sldId id="529" r:id="rId9"/>
    <p:sldId id="531" r:id="rId10"/>
    <p:sldId id="532" r:id="rId11"/>
    <p:sldId id="533" r:id="rId12"/>
    <p:sldId id="535" r:id="rId13"/>
    <p:sldId id="534" r:id="rId14"/>
    <p:sldId id="536" r:id="rId15"/>
    <p:sldId id="509" r:id="rId16"/>
    <p:sldId id="537" r:id="rId17"/>
    <p:sldId id="538" r:id="rId18"/>
    <p:sldId id="539" r:id="rId19"/>
    <p:sldId id="540" r:id="rId20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思扬 翁" initials="思翁" lastIdx="1" clrIdx="0">
    <p:extLst>
      <p:ext uri="{19B8F6BF-5375-455C-9EA6-DF929625EA0E}">
        <p15:presenceInfo xmlns:p15="http://schemas.microsoft.com/office/powerpoint/2012/main" userId="de44da88a809217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FC55A"/>
    <a:srgbClr val="FFFFFF"/>
    <a:srgbClr val="BF18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12" autoAdjust="0"/>
    <p:restoredTop sz="82031" autoAdjust="0"/>
  </p:normalViewPr>
  <p:slideViewPr>
    <p:cSldViewPr snapToGrid="0" showGuides="1">
      <p:cViewPr>
        <p:scale>
          <a:sx n="182" d="100"/>
          <a:sy n="182" d="100"/>
        </p:scale>
        <p:origin x="2536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272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5C22C38-9557-617F-DCD9-666518E45C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D7942E5-F0D8-1539-5EA0-366447FC61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03659-F7E3-40DB-82D8-E925ABB2039B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B9F6F3-0EB9-C9A5-6FAE-0B93FD274E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D26BCC6-A182-EE62-781F-7869FB8E59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0A00C-0951-40A5-AD56-A2211874C1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9521753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01542-EA1E-4A1E-9774-C4415D67D2E5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367DAC-B7C4-4562-991F-2B4481CA1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8181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49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87A65-BA9E-B2CB-5AE0-E91663632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75F0DAC-4036-5D80-8A58-B2668D8969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F6B3703-8A8F-9D8B-EA43-67B5F45075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0055D1-6327-F504-125B-F8423032D7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0782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1A1C6-4D67-AC1C-ADF3-DDB0325A7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A0C71BE-D1AC-25AE-14A0-840B96B1BC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1BF963A-CE1F-2BAD-D77F-0F01183AD1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474D75-3799-38A8-F6BD-78A6583A37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79878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E9546-6209-EC47-BD72-9BEED9038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ACEC929-3EDB-F8F2-E418-00F18A366D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DC4C410-0631-932E-E05C-7A6E826BD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类似一致性协议，在每个租期内</a:t>
            </a:r>
            <a:r>
              <a:rPr lang="en-US" altLang="zh-CN" dirty="0"/>
              <a:t> lease </a:t>
            </a:r>
            <a:r>
              <a:rPr lang="zh-CN" altLang="en-US" dirty="0"/>
              <a:t>构建</a:t>
            </a:r>
            <a:r>
              <a:rPr lang="en-US" altLang="zh-CN" dirty="0"/>
              <a:t> writer </a:t>
            </a:r>
            <a:r>
              <a:rPr lang="zh-CN" altLang="en-US" dirty="0"/>
              <a:t>和</a:t>
            </a:r>
            <a:r>
              <a:rPr lang="en-US" altLang="zh-CN" dirty="0"/>
              <a:t> shard </a:t>
            </a:r>
            <a:r>
              <a:rPr lang="zh-CN" altLang="en-US" dirty="0"/>
              <a:t>的写入关系，并要求</a:t>
            </a:r>
            <a:r>
              <a:rPr lang="en-US" altLang="zh-CN" dirty="0"/>
              <a:t> writer </a:t>
            </a:r>
            <a:r>
              <a:rPr lang="zh-CN" altLang="en-US" dirty="0"/>
              <a:t>完整地写入这个租期的所有数据。他通过心跳来保证这一点。但注意，不同租期之间的数据是异步的，也就可能出现一个新租期的数据都写了，旧租期还没有写入。但这无所谓，因为</a:t>
            </a:r>
            <a:r>
              <a:rPr lang="en-US" altLang="zh-CN" dirty="0"/>
              <a:t> skybridge </a:t>
            </a:r>
            <a:r>
              <a:rPr lang="zh-CN" altLang="en-US" dirty="0"/>
              <a:t>会发现旧租期的</a:t>
            </a:r>
            <a:r>
              <a:rPr lang="en-US" altLang="zh-CN" dirty="0"/>
              <a:t> lease </a:t>
            </a:r>
            <a:r>
              <a:rPr lang="zh-CN" altLang="en-US" dirty="0"/>
              <a:t>还没全部完成、数据还没有全部写入，对应</a:t>
            </a:r>
            <a:r>
              <a:rPr lang="en-US" altLang="zh-CN" dirty="0"/>
              <a:t> shard </a:t>
            </a:r>
            <a:r>
              <a:rPr lang="zh-CN" altLang="en-US" dirty="0"/>
              <a:t>的数据就可能是不新鲜的。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21FD72-1EC1-52AA-17B9-CC37BC622A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07181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6B831-71F7-D4F4-E29D-5BF3656A1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9A3CE29-5FDC-A2E1-4E66-CFD83877A5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7F93AF9-E511-1789-778D-B54255C072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类似一致性协议，在每个租期内</a:t>
            </a:r>
            <a:r>
              <a:rPr lang="en-US" altLang="zh-CN" dirty="0"/>
              <a:t> lease </a:t>
            </a:r>
            <a:r>
              <a:rPr lang="zh-CN" altLang="en-US" dirty="0"/>
              <a:t>构建</a:t>
            </a:r>
            <a:r>
              <a:rPr lang="en-US" altLang="zh-CN" dirty="0"/>
              <a:t> writer </a:t>
            </a:r>
            <a:r>
              <a:rPr lang="zh-CN" altLang="en-US" dirty="0"/>
              <a:t>和</a:t>
            </a:r>
            <a:r>
              <a:rPr lang="en-US" altLang="zh-CN" dirty="0"/>
              <a:t> shard </a:t>
            </a:r>
            <a:r>
              <a:rPr lang="zh-CN" altLang="en-US" dirty="0"/>
              <a:t>的写入关系，并要求</a:t>
            </a:r>
            <a:r>
              <a:rPr lang="en-US" altLang="zh-CN" dirty="0"/>
              <a:t> writer </a:t>
            </a:r>
            <a:r>
              <a:rPr lang="zh-CN" altLang="en-US" dirty="0"/>
              <a:t>完整地写入这个租期的所有数据。他通过心跳来保证这一点。但注意，不同租期之间的数据是异步的，也就可能出现一个新租期的数据都写了，旧租期还没有写入。但这无所谓，因为</a:t>
            </a:r>
            <a:r>
              <a:rPr lang="en-US" altLang="zh-CN" dirty="0"/>
              <a:t> skybridge </a:t>
            </a:r>
            <a:r>
              <a:rPr lang="zh-CN" altLang="en-US" dirty="0"/>
              <a:t>会发现旧租期的</a:t>
            </a:r>
            <a:r>
              <a:rPr lang="en-US" altLang="zh-CN" dirty="0"/>
              <a:t> lease </a:t>
            </a:r>
            <a:r>
              <a:rPr lang="zh-CN" altLang="en-US" dirty="0"/>
              <a:t>还没全部完成、数据还没有全部写入，对应</a:t>
            </a:r>
            <a:r>
              <a:rPr lang="en-US" altLang="zh-CN" dirty="0"/>
              <a:t> shard </a:t>
            </a:r>
            <a:r>
              <a:rPr lang="zh-CN" altLang="en-US" dirty="0"/>
              <a:t>的数据就可能是不新鲜的。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CB1DB68-F7B1-14A4-1143-ADB4F0E9C8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6145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FFACA2-3152-4EF6-A6A9-6F211DD32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C28BA5C-A954-083C-51BB-04AB1C7B63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9C63CDA-83CB-2A40-46F6-10A0DC529F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类似一致性协议，在每个租期内</a:t>
            </a:r>
            <a:r>
              <a:rPr lang="en-US" altLang="zh-CN" dirty="0"/>
              <a:t> lease </a:t>
            </a:r>
            <a:r>
              <a:rPr lang="zh-CN" altLang="en-US" dirty="0"/>
              <a:t>构建</a:t>
            </a:r>
            <a:r>
              <a:rPr lang="en-US" altLang="zh-CN" dirty="0"/>
              <a:t> writer </a:t>
            </a:r>
            <a:r>
              <a:rPr lang="zh-CN" altLang="en-US" dirty="0"/>
              <a:t>和</a:t>
            </a:r>
            <a:r>
              <a:rPr lang="en-US" altLang="zh-CN" dirty="0"/>
              <a:t> shard </a:t>
            </a:r>
            <a:r>
              <a:rPr lang="zh-CN" altLang="en-US" dirty="0"/>
              <a:t>的写入关系，并要求</a:t>
            </a:r>
            <a:r>
              <a:rPr lang="en-US" altLang="zh-CN" dirty="0"/>
              <a:t> writer </a:t>
            </a:r>
            <a:r>
              <a:rPr lang="zh-CN" altLang="en-US" dirty="0"/>
              <a:t>完整地写入这个租期的所有数据。他通过心跳来保证这一点。但注意，不同租期之间的数据是异步的，也就可能出现一个新租期的数据都写了，旧租期还没有写入。但这无所谓，因为</a:t>
            </a:r>
            <a:r>
              <a:rPr lang="en-US" altLang="zh-CN" dirty="0"/>
              <a:t> skybridge </a:t>
            </a:r>
            <a:r>
              <a:rPr lang="zh-CN" altLang="en-US" dirty="0"/>
              <a:t>会发现旧租期的</a:t>
            </a:r>
            <a:r>
              <a:rPr lang="en-US" altLang="zh-CN" dirty="0"/>
              <a:t> lease </a:t>
            </a:r>
            <a:r>
              <a:rPr lang="zh-CN" altLang="en-US" dirty="0"/>
              <a:t>还没全部完成、数据还没有全部写入，对应</a:t>
            </a:r>
            <a:r>
              <a:rPr lang="en-US" altLang="zh-CN" dirty="0"/>
              <a:t> shard </a:t>
            </a:r>
            <a:r>
              <a:rPr lang="zh-CN" altLang="en-US" dirty="0"/>
              <a:t>的数据就可能是不新鲜的。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B74C65C-C2CA-05EF-3FD8-8FDAE57874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997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2371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ABA44-0138-21BC-D37A-A9A8E54DB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693A686-800D-6422-B917-BE479B79EC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32AD939-88F9-FC64-AAFD-9F718ACD6C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A79FEE-7820-4FDD-3A07-C548C242F0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13916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C13DB-1F1A-1EC4-FD72-1AE700BDC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FEC7CF6-CD09-5079-CB64-9692907F01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517A1F4-0512-3365-73AB-FC04640D08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604671-3B23-D008-5727-396F4D291D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2263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036B36-105A-2BC4-FC85-E2A7B615E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2F31C06-A0C4-197B-A527-524FE17254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369FFB5-033B-4044-B5AF-151EA4213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7883E7-F99E-637E-6582-D7589EE1ED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4547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63431-995F-B20E-9304-EA02820DF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25B8B74-94C1-A288-BD32-5E17E40253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4FB5294-54BD-EBD4-5274-2BA3166928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9DC1AA-5ABE-364C-728F-CC1FA814C4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963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752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4D13B-343B-DE44-7EE3-B58CC7F6A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E469176-E4D3-D2AD-4EC9-2888FFCFB2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44A0157-9CE7-BFF8-5D4F-E0453732C6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5DBD159-DBCC-5BDC-A40A-D326347441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825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AED73-DDA5-21F4-EEE7-D5C97392C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1AC5DF7-0615-E4F6-69DB-8BA5E838B7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60064EA-D14B-846E-FFEE-64112DE1BD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C3AF8D-EFE0-3E3C-294B-40C235D6C2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624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761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944395-796D-E74E-86D5-82962C9D5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33D37-6A57-1823-D808-94D3D9BD6E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7CEACD-D830-A530-F85E-F8413EA410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4013413-3353-F7D3-CECD-E4D937DF9D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703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DE928-B5EA-F392-8C7D-872606149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64D3D22-D5BA-97E3-D5C7-839B7B9D3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C4D661B-C484-E9F3-B8A7-FC7D6D18A8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DFF12E-7BAC-953D-DE04-14436AF5AA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503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C93D3-C2F8-1926-B6B0-30115D411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E82BF78-3F19-18F5-69FE-B2ACAC099C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E09C1F5-B39A-2124-4A66-E700EB362B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519BB9-9EFC-A6E0-A9B1-DFCC99EEBC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456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A0CBC2-52FE-62A8-D8FD-ABDAAFD4D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BA0A216-B19E-AC7B-ECB4-84A1859F9D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3EC9B32-D48D-B3F6-C048-069E7C2F81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DE7D1E-EB5A-BC5A-63CE-766BAC2B72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67DAC-B7C4-4562-991F-2B4481CA1F1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713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045F059-EDB9-E0AC-27CE-9E06F93814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3CBE250-184B-9DDD-7243-EB15C6ECA4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918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D47E3A-6E25-6F8E-BB4E-4CE32CD701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326900-E6A1-9B39-2EBC-F8ADFCDA9A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3669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E12F397-B6C6-48F9-8A8D-5F9BC95945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93B4099-93DC-20D5-6992-59BC50514F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45686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CC3BE59-1626-EAA6-0E3F-2B4570A1D87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0002A53-81C2-9FD5-493A-9FC0634C5A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87936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18E819B-F702-F2EA-861D-20D1B16284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74FF2-694F-457E-80E2-2BA280E4019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115781C-3245-E3A3-7DD4-B089D0A2FD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1158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71" y="313903"/>
            <a:ext cx="1269587" cy="1269587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2531B6B-3937-411A-16AC-06C723BE4D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5" name="图片 4" descr="文本&#10;&#10;AI 生成的内容可能不正确。">
            <a:extLst>
              <a:ext uri="{FF2B5EF4-FFF2-40B4-BE49-F238E27FC236}">
                <a16:creationId xmlns:a16="http://schemas.microsoft.com/office/drawing/2014/main" id="{BF3D1BF4-A4FE-CEBB-2758-76D7C4AB6B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9857"/>
            <a:ext cx="12192000" cy="375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782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ABC2F-E817-25A9-B3C4-F3B81D7B5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9C68EE23-B6B4-E789-135B-E35BF7AF9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E8B9D921-0DE5-A7A3-EFF3-E05CC480A519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D</a:t>
            </a:r>
            <a:r>
              <a:rPr lang="en-US" altLang="zh-CN" sz="2800" b="0" i="0" u="none" strike="noStrike" baseline="0" dirty="0">
                <a:solidFill>
                  <a:schemeClr val="bg1"/>
                </a:solidFill>
                <a:latin typeface="NimbusRomNo9L-Regu"/>
              </a:rPr>
              <a:t>ESIGN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7E6DAEA-5C1B-CEA4-2CE5-D8A6EB24FB65}"/>
              </a:ext>
            </a:extLst>
          </p:cNvPr>
          <p:cNvSpPr txBox="1"/>
          <p:nvPr/>
        </p:nvSpPr>
        <p:spPr>
          <a:xfrm>
            <a:off x="633952" y="1169969"/>
            <a:ext cx="4075208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Replication with gap detection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8CB88F-6ADA-6211-1A09-18B280E28064}"/>
              </a:ext>
            </a:extLst>
          </p:cNvPr>
          <p:cNvSpPr txBox="1"/>
          <p:nvPr/>
        </p:nvSpPr>
        <p:spPr>
          <a:xfrm>
            <a:off x="689368" y="1754096"/>
            <a:ext cx="1045869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RGD replication streams are add-only set CRDTs containing write metadata represented by &lt;key, HLC&gt; tuples.</a:t>
            </a:r>
          </a:p>
          <a:p>
            <a:endParaRPr lang="en-US" altLang="zh-CN" sz="2400" dirty="0"/>
          </a:p>
          <a:p>
            <a:r>
              <a:rPr lang="en-US" altLang="zh-CN" sz="2400" dirty="0"/>
              <a:t>At read time, clients query the RGD system by key. If there are multiple &lt;key, HLC&gt; tuples in the set, the writes are merged using a </a:t>
            </a:r>
            <a:r>
              <a:rPr lang="en-US" altLang="zh-CN" sz="2400" b="1" dirty="0"/>
              <a:t>last-write-wins </a:t>
            </a:r>
            <a:r>
              <a:rPr lang="en-US" altLang="zh-CN" sz="2400" dirty="0"/>
              <a:t>strategy.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A455884-0FC4-FB68-6FBD-ACD42820AC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1269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B7F23-239B-A483-4880-8F9739852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69371D5E-D57D-474B-8A1E-67F563699E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5B057C60-D875-939B-3C64-12BDCFC480FC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D</a:t>
            </a:r>
            <a:r>
              <a:rPr lang="en-US" altLang="zh-CN" sz="2800" b="0" i="0" u="none" strike="noStrike" baseline="0" dirty="0">
                <a:solidFill>
                  <a:schemeClr val="bg1"/>
                </a:solidFill>
                <a:latin typeface="NimbusRomNo9L-Regu"/>
              </a:rPr>
              <a:t>ESIGN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E4C4A9E-5B68-B462-0429-B7E6A2C6077C}"/>
              </a:ext>
            </a:extLst>
          </p:cNvPr>
          <p:cNvSpPr txBox="1"/>
          <p:nvPr/>
        </p:nvSpPr>
        <p:spPr>
          <a:xfrm>
            <a:off x="633952" y="1169969"/>
            <a:ext cx="3076657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Skybridge architecture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4C3F80E-9AA9-F4AE-2916-41C056764B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11</a:t>
            </a:fld>
            <a:endParaRPr lang="zh-CN" altLang="en-US" dirty="0"/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62D6DFC9-B4E6-7269-5184-7D57A07D37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634" y="1808620"/>
            <a:ext cx="7802479" cy="469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06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B7132-A1E5-39D5-049A-2D4F8D124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A31181DC-C99D-30EE-3CFD-F94CD8229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90DAD361-31D0-1789-80C2-89E1E1E4FC08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D</a:t>
            </a:r>
            <a:r>
              <a:rPr lang="en-US" altLang="zh-CN" sz="2800" b="0" i="0" u="none" strike="noStrike" baseline="0" dirty="0">
                <a:solidFill>
                  <a:schemeClr val="bg1"/>
                </a:solidFill>
                <a:latin typeface="NimbusRomNo9L-Regu"/>
              </a:rPr>
              <a:t>ESIGN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098906-A476-3DC4-BC72-04B75487DD96}"/>
              </a:ext>
            </a:extLst>
          </p:cNvPr>
          <p:cNvSpPr txBox="1"/>
          <p:nvPr/>
        </p:nvSpPr>
        <p:spPr>
          <a:xfrm>
            <a:off x="633951" y="1169969"/>
            <a:ext cx="4503441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Skybridge architecture: Write path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BE84EDD-2FC6-DBB4-505A-449D77F24406}"/>
              </a:ext>
            </a:extLst>
          </p:cNvPr>
          <p:cNvSpPr txBox="1"/>
          <p:nvPr/>
        </p:nvSpPr>
        <p:spPr>
          <a:xfrm>
            <a:off x="689368" y="1754096"/>
            <a:ext cx="1045869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" altLang="zh-CN" sz="2400" dirty="0">
                <a:latin typeface="Arial" panose="020B0604020202020204" pitchFamily="34" charset="0"/>
              </a:rPr>
              <a:t>Skybridge’s goal on the write path is to ingest metadata about </a:t>
            </a:r>
            <a:r>
              <a:rPr lang="en" altLang="zh-CN" sz="2400" b="1" dirty="0">
                <a:latin typeface="Arial" panose="020B0604020202020204" pitchFamily="34" charset="0"/>
              </a:rPr>
              <a:t>all writes committed to the DB</a:t>
            </a:r>
            <a:r>
              <a:rPr lang="en" altLang="zh-CN" sz="2400" dirty="0">
                <a:latin typeface="Arial" panose="020B0604020202020204" pitchFamily="34" charset="0"/>
              </a:rPr>
              <a:t>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" altLang="zh-CN" sz="2400" dirty="0">
                <a:latin typeface="Arial" panose="020B0604020202020204" pitchFamily="34" charset="0"/>
              </a:rPr>
              <a:t>Skybridge uses </a:t>
            </a:r>
            <a:r>
              <a:rPr lang="en" altLang="zh-CN" sz="2400" b="1" dirty="0">
                <a:latin typeface="Arial" panose="020B0604020202020204" pitchFamily="34" charset="0"/>
              </a:rPr>
              <a:t>a leasing system </a:t>
            </a:r>
            <a:r>
              <a:rPr lang="en" altLang="zh-CN" sz="2400" dirty="0">
                <a:latin typeface="Arial" panose="020B0604020202020204" pitchFamily="34" charset="0"/>
              </a:rPr>
              <a:t>called </a:t>
            </a:r>
            <a:r>
              <a:rPr lang="en" altLang="zh-CN" sz="2400" dirty="0" err="1">
                <a:latin typeface="Arial" panose="020B0604020202020204" pitchFamily="34" charset="0"/>
              </a:rPr>
              <a:t>Skylease</a:t>
            </a:r>
            <a:r>
              <a:rPr lang="en" altLang="zh-CN" sz="2400" dirty="0">
                <a:latin typeface="Arial" panose="020B0604020202020204" pitchFamily="34" charset="0"/>
              </a:rPr>
              <a:t> to track which hosts are writing to which shards.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" altLang="zh-CN" sz="2400" dirty="0">
                <a:latin typeface="Arial" panose="020B0604020202020204" pitchFamily="34" charset="0"/>
              </a:rPr>
              <a:t>A writer is only allowed to write to a shard if it has an open lease and the host promises to send </a:t>
            </a:r>
            <a:r>
              <a:rPr lang="en" altLang="zh-CN" sz="2400" b="1" dirty="0">
                <a:latin typeface="Arial" panose="020B0604020202020204" pitchFamily="34" charset="0"/>
              </a:rPr>
              <a:t>heartbeats</a:t>
            </a:r>
            <a:r>
              <a:rPr lang="en" altLang="zh-CN" sz="2400" dirty="0">
                <a:latin typeface="Arial" panose="020B0604020202020204" pitchFamily="34" charset="0"/>
              </a:rPr>
              <a:t> for the duration of the lease. Then it writes all data for the duration of the lease, forming a </a:t>
            </a:r>
            <a:r>
              <a:rPr lang="en" altLang="zh-CN" sz="2400" b="1" dirty="0">
                <a:latin typeface="Arial" panose="020B0604020202020204" pitchFamily="34" charset="0"/>
              </a:rPr>
              <a:t>write window</a:t>
            </a:r>
            <a:r>
              <a:rPr lang="en" altLang="zh-CN" sz="2400" dirty="0">
                <a:latin typeface="Arial" panose="020B0604020202020204" pitchFamily="34" charset="0"/>
              </a:rPr>
              <a:t>.</a:t>
            </a:r>
            <a:endParaRPr lang="zh-CN" altLang="zh-CN" sz="2400" dirty="0">
              <a:latin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C284E25-41D0-A3CE-EB88-54DDF4B1A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0364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46809-3325-158A-66A6-AD389295C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A6C7F870-9554-AC4A-D28F-FA6E5B655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90C703DF-50F2-B903-0F6C-371824A68C72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D</a:t>
            </a:r>
            <a:r>
              <a:rPr lang="en-US" altLang="zh-CN" sz="2800" b="0" i="0" u="none" strike="noStrike" baseline="0" dirty="0">
                <a:solidFill>
                  <a:schemeClr val="bg1"/>
                </a:solidFill>
                <a:latin typeface="NimbusRomNo9L-Regu"/>
              </a:rPr>
              <a:t>ESIGN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98DDE46-EBC5-FD0C-61F0-8266A4C98201}"/>
              </a:ext>
            </a:extLst>
          </p:cNvPr>
          <p:cNvSpPr txBox="1"/>
          <p:nvPr/>
        </p:nvSpPr>
        <p:spPr>
          <a:xfrm>
            <a:off x="633951" y="1169969"/>
            <a:ext cx="6080955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Skybridge architecture: Cross-region replication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719D7EE-FAB9-05EB-FBF0-EB8D5C434892}"/>
              </a:ext>
            </a:extLst>
          </p:cNvPr>
          <p:cNvSpPr txBox="1"/>
          <p:nvPr/>
        </p:nvSpPr>
        <p:spPr>
          <a:xfrm>
            <a:off x="689368" y="1754096"/>
            <a:ext cx="1045869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" altLang="zh-CN" sz="2400" dirty="0">
                <a:latin typeface="Arial" panose="020B0604020202020204" pitchFamily="34" charset="0"/>
              </a:rPr>
              <a:t>While TAO writers push windows to the local Skybridge tier, cross-region subscribers </a:t>
            </a:r>
            <a:r>
              <a:rPr lang="en" altLang="zh-CN" sz="2400" b="1" dirty="0">
                <a:latin typeface="Arial" panose="020B0604020202020204" pitchFamily="34" charset="0"/>
              </a:rPr>
              <a:t>pull</a:t>
            </a:r>
            <a:r>
              <a:rPr lang="en" altLang="zh-CN" sz="2400" dirty="0">
                <a:latin typeface="Arial" panose="020B0604020202020204" pitchFamily="34" charset="0"/>
              </a:rPr>
              <a:t> a </a:t>
            </a:r>
            <a:r>
              <a:rPr lang="en" altLang="zh-CN" sz="2400" b="1" dirty="0">
                <a:latin typeface="Arial" panose="020B0604020202020204" pitchFamily="34" charset="0"/>
              </a:rPr>
              <a:t>short</a:t>
            </a:r>
            <a:r>
              <a:rPr lang="zh-CN" altLang="en-US" sz="2400" dirty="0">
                <a:latin typeface="Arial" panose="020B0604020202020204" pitchFamily="34" charset="0"/>
              </a:rPr>
              <a:t> </a:t>
            </a:r>
            <a:r>
              <a:rPr lang="en" altLang="zh-CN" sz="2400" dirty="0">
                <a:latin typeface="Arial" panose="020B0604020202020204" pitchFamily="34" charset="0"/>
              </a:rPr>
              <a:t>continuous stream of write windows from publishers</a:t>
            </a:r>
            <a:r>
              <a:rPr lang="zh-CN" altLang="en-US" sz="2400" dirty="0">
                <a:latin typeface="Arial" panose="020B0604020202020204" pitchFamily="34" charset="0"/>
              </a:rPr>
              <a:t> </a:t>
            </a:r>
            <a:r>
              <a:rPr lang="en-US" altLang="zh-CN" sz="2400" dirty="0">
                <a:latin typeface="Arial" panose="020B0604020202020204" pitchFamily="34" charset="0"/>
              </a:rPr>
              <a:t>in the </a:t>
            </a:r>
            <a:r>
              <a:rPr lang="en-US" altLang="zh-CN" sz="2400" b="1" dirty="0">
                <a:latin typeface="Arial" panose="020B0604020202020204" pitchFamily="34" charset="0"/>
              </a:rPr>
              <a:t>primary region</a:t>
            </a:r>
            <a:r>
              <a:rPr lang="en" altLang="zh-CN" sz="2400" b="1" dirty="0">
                <a:latin typeface="Arial" panose="020B0604020202020204" pitchFamily="34" charset="0"/>
              </a:rPr>
              <a:t> </a:t>
            </a:r>
            <a:r>
              <a:rPr lang="en" altLang="zh-CN" sz="2400" dirty="0">
                <a:latin typeface="Arial" panose="020B0604020202020204" pitchFamily="34" charset="0"/>
              </a:rPr>
              <a:t>to fill their indexes.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" altLang="zh-CN" sz="24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" altLang="zh-CN" sz="2400" dirty="0">
                <a:latin typeface="Arial" panose="020B0604020202020204" pitchFamily="34" charset="0"/>
              </a:rPr>
              <a:t>Using a pull model gives subscribers the ability to quickly detect gaps and re-fetch windows from another source.</a:t>
            </a:r>
            <a:endParaRPr lang="zh-CN" altLang="zh-CN" sz="2400" dirty="0">
              <a:latin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764F1C5-7F13-907E-2AD3-43A33165575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0760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48328-1120-FA9A-BB3E-A227DC449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27FB2967-1A0E-5ED2-75A2-9B8844F962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AA23A3EE-CD13-C959-6FF5-CFEFCA4EB200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D</a:t>
            </a:r>
            <a:r>
              <a:rPr lang="en-US" altLang="zh-CN" sz="2800" b="0" i="0" u="none" strike="noStrike" baseline="0" dirty="0">
                <a:solidFill>
                  <a:schemeClr val="bg1"/>
                </a:solidFill>
                <a:latin typeface="NimbusRomNo9L-Regu"/>
              </a:rPr>
              <a:t>ESIGN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E81BD93-D74C-8766-DA7F-6E85E63046B7}"/>
              </a:ext>
            </a:extLst>
          </p:cNvPr>
          <p:cNvSpPr txBox="1"/>
          <p:nvPr/>
        </p:nvSpPr>
        <p:spPr>
          <a:xfrm>
            <a:off x="633951" y="1169969"/>
            <a:ext cx="6080955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Skybridge architecture: Read path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7D98BCE-7A37-7A97-0EF3-D1E385A14461}"/>
              </a:ext>
            </a:extLst>
          </p:cNvPr>
          <p:cNvSpPr txBox="1"/>
          <p:nvPr/>
        </p:nvSpPr>
        <p:spPr>
          <a:xfrm>
            <a:off x="689368" y="1754096"/>
            <a:ext cx="1045869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" altLang="zh-CN" sz="2400" dirty="0">
                <a:latin typeface="Arial" panose="020B0604020202020204" pitchFamily="34" charset="0"/>
              </a:rPr>
              <a:t>TAO can proactively load Skybridge’s indexes for lagging shards and construct a </a:t>
            </a:r>
            <a:r>
              <a:rPr lang="en" altLang="zh-CN" sz="2400" b="1" dirty="0">
                <a:latin typeface="Arial" panose="020B0604020202020204" pitchFamily="34" charset="0"/>
              </a:rPr>
              <a:t>bloom filter </a:t>
            </a:r>
            <a:r>
              <a:rPr lang="en" altLang="zh-CN" sz="2400" dirty="0">
                <a:latin typeface="Arial" panose="020B0604020202020204" pitchFamily="34" charset="0"/>
              </a:rPr>
              <a:t>accordingly.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" altLang="zh-CN" sz="2400" dirty="0">
                <a:latin typeface="Arial" panose="020B0604020202020204" pitchFamily="34" charset="0"/>
              </a:rPr>
              <a:t>Thus, it can perform staleness checks </a:t>
            </a:r>
            <a:r>
              <a:rPr lang="en" altLang="zh-CN" sz="2400" b="1" dirty="0">
                <a:latin typeface="Arial" panose="020B0604020202020204" pitchFamily="34" charset="0"/>
              </a:rPr>
              <a:t>locally</a:t>
            </a:r>
            <a:r>
              <a:rPr lang="en" altLang="zh-CN" sz="2400" dirty="0">
                <a:latin typeface="Arial" panose="020B0604020202020204" pitchFamily="34" charset="0"/>
              </a:rPr>
              <a:t> rather than sending requests to Skybridge</a:t>
            </a:r>
            <a:endParaRPr lang="zh-CN" altLang="zh-CN" sz="2400" dirty="0">
              <a:latin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53EE9BE-3A79-3A4C-C7F7-13007E7096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14</a:t>
            </a:fld>
            <a:endParaRPr lang="zh-CN" altLang="en-US" dirty="0"/>
          </a:p>
        </p:txBody>
      </p:sp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09F06B4E-550B-17FB-96A9-B6C75BB6EE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697" y="3951704"/>
            <a:ext cx="8961517" cy="249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65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F61A4C3E-F64F-4279-B6C2-DF5AF9AB54ED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E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VALUATIONS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BCE79CE-083D-4300-A4D0-C4D6485E0B7F}"/>
              </a:ext>
            </a:extLst>
          </p:cNvPr>
          <p:cNvSpPr txBox="1"/>
          <p:nvPr/>
        </p:nvSpPr>
        <p:spPr>
          <a:xfrm>
            <a:off x="633952" y="1169969"/>
            <a:ext cx="3002383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Setup.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C770E7B-95F9-AA0F-3BB4-E1610E6C7468}"/>
              </a:ext>
            </a:extLst>
          </p:cNvPr>
          <p:cNvSpPr txBox="1"/>
          <p:nvPr/>
        </p:nvSpPr>
        <p:spPr>
          <a:xfrm>
            <a:off x="689369" y="1754096"/>
            <a:ext cx="1128289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TAO runs in </a:t>
            </a:r>
            <a:r>
              <a:rPr lang="en-US" altLang="zh-CN" sz="2400" b="1" dirty="0"/>
              <a:t>tens of regions </a:t>
            </a:r>
            <a:r>
              <a:rPr lang="en-US" altLang="zh-CN" sz="2400" dirty="0"/>
              <a:t>around the world, handling </a:t>
            </a:r>
            <a:r>
              <a:rPr lang="en-US" altLang="zh-CN" sz="2400" b="1" dirty="0"/>
              <a:t>millions of write </a:t>
            </a:r>
            <a:r>
              <a:rPr lang="en-US" altLang="zh-CN" sz="2400" dirty="0"/>
              <a:t>queries and </a:t>
            </a:r>
            <a:r>
              <a:rPr lang="en-US" altLang="zh-CN" sz="2400" b="1" dirty="0"/>
              <a:t>billions of read </a:t>
            </a:r>
            <a:r>
              <a:rPr lang="en-US" altLang="zh-CN" sz="2400" dirty="0"/>
              <a:t>queries per second.</a:t>
            </a:r>
          </a:p>
          <a:p>
            <a:endParaRPr lang="en-US" altLang="zh-CN" sz="2400" dirty="0"/>
          </a:p>
          <a:p>
            <a:r>
              <a:rPr lang="en-US" altLang="zh-CN" sz="2400" b="1" dirty="0"/>
              <a:t>2-second staleness</a:t>
            </a:r>
          </a:p>
          <a:p>
            <a:r>
              <a:rPr lang="en-US" altLang="zh-CN" sz="2400" dirty="0"/>
              <a:t>TAO writers send a sample of writes to an in-region checker instance. On receiving a write, the checker sleeps for 2 seconds from the write’s HLC and then issues read requests for that write to all TAO tiers in all regions: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No bounded staleness;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Blind, i.e., normal read using Skybridge;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Fail-closed, i.e., returning error if it cannot guarantee bounded staleness.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D3673EA-6E2E-C14B-845B-7628981273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813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66322-7AE2-24AD-5F1C-AA32AF460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42610035-6A25-7E1C-1E69-DDFC03234E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572F87B3-A5F4-CCDE-5837-10712DB06D0D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E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VALUATIONS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D1D3A56-AB23-4357-312E-5F32AE20C0B1}"/>
              </a:ext>
            </a:extLst>
          </p:cNvPr>
          <p:cNvSpPr txBox="1"/>
          <p:nvPr/>
        </p:nvSpPr>
        <p:spPr>
          <a:xfrm>
            <a:off x="633952" y="1169969"/>
            <a:ext cx="4426659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2-second staleness improvements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18A8F79-29DA-DAEF-4184-906E9F8E113D}"/>
              </a:ext>
            </a:extLst>
          </p:cNvPr>
          <p:cNvSpPr txBox="1"/>
          <p:nvPr/>
        </p:nvSpPr>
        <p:spPr>
          <a:xfrm>
            <a:off x="689369" y="1754096"/>
            <a:ext cx="1128289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The main limiting factor preventing better consistency is TAO’s bounded staleness rate limits, which causes Skybridge to fall back to the case without itself (fail open).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C4C5828-5170-F283-662F-3EF74497EB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16</a:t>
            </a:fld>
            <a:endParaRPr lang="zh-CN" altLang="en-US"/>
          </a:p>
        </p:txBody>
      </p:sp>
      <p:pic>
        <p:nvPicPr>
          <p:cNvPr id="5" name="图片 4" descr="图表&#10;&#10;AI 生成的内容可能不正确。">
            <a:extLst>
              <a:ext uri="{FF2B5EF4-FFF2-40B4-BE49-F238E27FC236}">
                <a16:creationId xmlns:a16="http://schemas.microsoft.com/office/drawing/2014/main" id="{5FAB551C-0345-149C-D677-242712E094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153" y="2938159"/>
            <a:ext cx="5958084" cy="349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197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00E43-E1C1-7A75-1291-862DD0E50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E8ECB3DB-81F0-83C5-922F-ADB5BA38BD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B98BA3CA-C2DB-941C-F1CA-7E83BFBE0D69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E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VALUATIONS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69B38E9-F79C-5905-B5EF-59F991CF249B}"/>
              </a:ext>
            </a:extLst>
          </p:cNvPr>
          <p:cNvSpPr txBox="1"/>
          <p:nvPr/>
        </p:nvSpPr>
        <p:spPr>
          <a:xfrm>
            <a:off x="633952" y="1169969"/>
            <a:ext cx="4426659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2-second staleness improvements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0D17138-2C88-0906-54FE-806FE78A20B4}"/>
              </a:ext>
            </a:extLst>
          </p:cNvPr>
          <p:cNvSpPr txBox="1"/>
          <p:nvPr/>
        </p:nvSpPr>
        <p:spPr>
          <a:xfrm>
            <a:off x="689369" y="1754096"/>
            <a:ext cx="1128289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The main limiting factor preventing better consistency is TAO’s bounded staleness rate limits, which causes Skybridge to fall back to the case without itself (fail open).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7498028-3170-FE2B-2357-7A01AAF3E6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17</a:t>
            </a:fld>
            <a:endParaRPr lang="zh-CN" altLang="en-US"/>
          </a:p>
        </p:txBody>
      </p:sp>
      <p:pic>
        <p:nvPicPr>
          <p:cNvPr id="6" name="图片 5" descr="表格&#10;&#10;AI 生成的内容可能不正确。">
            <a:extLst>
              <a:ext uri="{FF2B5EF4-FFF2-40B4-BE49-F238E27FC236}">
                <a16:creationId xmlns:a16="http://schemas.microsoft.com/office/drawing/2014/main" id="{3AE0E9EB-3BA5-125D-B4D8-791A199016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281" y="2707555"/>
            <a:ext cx="6571232" cy="289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51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B1DFC-EFC9-69EF-A418-1D7B5FA0C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1779C3FF-C077-CA43-2C71-88B62F0D0A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BDC38D83-B2FF-CF95-440D-C36AB236B26C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E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VALUATIONS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BE65A00-5991-7A95-BFF4-8FD2B2FB76D9}"/>
              </a:ext>
            </a:extLst>
          </p:cNvPr>
          <p:cNvSpPr txBox="1"/>
          <p:nvPr/>
        </p:nvSpPr>
        <p:spPr>
          <a:xfrm>
            <a:off x="633953" y="1169969"/>
            <a:ext cx="2018506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Traffic analysis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7BDDE84-2BD9-B503-A8AB-2FB60AB5E4E6}"/>
              </a:ext>
            </a:extLst>
          </p:cNvPr>
          <p:cNvSpPr txBox="1"/>
          <p:nvPr/>
        </p:nvSpPr>
        <p:spPr>
          <a:xfrm>
            <a:off x="689369" y="1754096"/>
            <a:ext cx="1128289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Overall, Skybridge is able to provide staleness bound checking with low-overhead, with only 0.0004% of requests needing to go upstream to get fresh data.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BEFB0B7-070B-EB8D-E8EF-8DDDBA17C6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18</a:t>
            </a:fld>
            <a:endParaRPr lang="zh-CN" altLang="en-US"/>
          </a:p>
        </p:txBody>
      </p:sp>
      <p:pic>
        <p:nvPicPr>
          <p:cNvPr id="5" name="图片 4" descr="图表, 折线图&#10;&#10;AI 生成的内容可能不正确。">
            <a:extLst>
              <a:ext uri="{FF2B5EF4-FFF2-40B4-BE49-F238E27FC236}">
                <a16:creationId xmlns:a16="http://schemas.microsoft.com/office/drawing/2014/main" id="{B824F65A-3DBD-36B8-4C9C-6E73B53738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128" y="2734179"/>
            <a:ext cx="6226878" cy="362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188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A9841-E143-0BB5-F5C2-71A8773C7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6099A120-B080-4112-416A-A442A3AA1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B4945985-DC29-26AF-760C-4E5152A842AB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E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VALUATIONS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453513C-7517-446F-EB20-7B39175DC994}"/>
              </a:ext>
            </a:extLst>
          </p:cNvPr>
          <p:cNvSpPr txBox="1"/>
          <p:nvPr/>
        </p:nvSpPr>
        <p:spPr>
          <a:xfrm>
            <a:off x="633953" y="1169969"/>
            <a:ext cx="3505278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Replication and footprint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FB123DA-0506-FCB2-0C0F-92AF72815B78}"/>
              </a:ext>
            </a:extLst>
          </p:cNvPr>
          <p:cNvSpPr txBox="1"/>
          <p:nvPr/>
        </p:nvSpPr>
        <p:spPr>
          <a:xfrm>
            <a:off x="689369" y="1754096"/>
            <a:ext cx="1128289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The entire Skybridge ecosystem (Skybridge read and write path, regional and global </a:t>
            </a:r>
            <a:r>
              <a:rPr lang="en-US" altLang="zh-CN" sz="2400" dirty="0" err="1"/>
              <a:t>Skylease</a:t>
            </a:r>
            <a:r>
              <a:rPr lang="en-US" altLang="zh-CN" sz="2400" dirty="0"/>
              <a:t>) uses 0.54% of TAO’s server footprint.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F868AC9-F99E-2C72-C0A1-4C90FCD8FF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19</a:t>
            </a:fld>
            <a:endParaRPr lang="zh-CN" altLang="en-US"/>
          </a:p>
        </p:txBody>
      </p:sp>
      <p:pic>
        <p:nvPicPr>
          <p:cNvPr id="6" name="图片 5" descr="图形用户界面, 图表&#10;&#10;AI 生成的内容可能不正确。">
            <a:extLst>
              <a:ext uri="{FF2B5EF4-FFF2-40B4-BE49-F238E27FC236}">
                <a16:creationId xmlns:a16="http://schemas.microsoft.com/office/drawing/2014/main" id="{D97E88EB-453C-A2F9-22E6-964C3394E6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547" y="2974660"/>
            <a:ext cx="4698224" cy="3308717"/>
          </a:xfrm>
          <a:prstGeom prst="rect">
            <a:avLst/>
          </a:prstGeom>
        </p:spPr>
      </p:pic>
      <p:pic>
        <p:nvPicPr>
          <p:cNvPr id="8" name="图片 7" descr="图表, 条形图&#10;&#10;AI 生成的内容可能不正确。">
            <a:extLst>
              <a:ext uri="{FF2B5EF4-FFF2-40B4-BE49-F238E27FC236}">
                <a16:creationId xmlns:a16="http://schemas.microsoft.com/office/drawing/2014/main" id="{78ADE043-BB6D-E9D7-0A6F-891CA3D0C7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48"/>
          <a:stretch>
            <a:fillRect/>
          </a:stretch>
        </p:blipFill>
        <p:spPr>
          <a:xfrm>
            <a:off x="5912771" y="2917226"/>
            <a:ext cx="4786791" cy="3366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207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F61A4C3E-F64F-4279-B6C2-DF5AF9AB54ED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I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NTRODUCTION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BCE79CE-083D-4300-A4D0-C4D6485E0B7F}"/>
              </a:ext>
            </a:extLst>
          </p:cNvPr>
          <p:cNvSpPr txBox="1"/>
          <p:nvPr/>
        </p:nvSpPr>
        <p:spPr>
          <a:xfrm>
            <a:off x="633952" y="1169969"/>
            <a:ext cx="2241223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B</a:t>
            </a:r>
            <a:r>
              <a:rPr lang="en-US" altLang="zh-CN" sz="2000" dirty="0">
                <a:solidFill>
                  <a:schemeClr val="bg1"/>
                </a:solidFill>
                <a:latin typeface="NimbusRomNo9L-Regu"/>
              </a:rPr>
              <a:t>ackground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C770E7B-95F9-AA0F-3BB4-E1610E6C7468}"/>
              </a:ext>
            </a:extLst>
          </p:cNvPr>
          <p:cNvSpPr txBox="1"/>
          <p:nvPr/>
        </p:nvSpPr>
        <p:spPr>
          <a:xfrm>
            <a:off x="689368" y="1754096"/>
            <a:ext cx="1150263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Meta’s datastore hosts </a:t>
            </a:r>
            <a:r>
              <a:rPr lang="en-US" altLang="zh-CN" sz="2400" b="1" dirty="0"/>
              <a:t>millions of database shards </a:t>
            </a:r>
            <a:r>
              <a:rPr lang="en-US" altLang="zh-CN" sz="2400" dirty="0"/>
              <a:t>and handles billions of queries per second at sub-second latency. </a:t>
            </a:r>
          </a:p>
          <a:p>
            <a:r>
              <a:rPr lang="en-US" altLang="zh-CN" sz="2400" dirty="0"/>
              <a:t>Meta operates instances of the serving stack in multiple </a:t>
            </a:r>
            <a:r>
              <a:rPr lang="en-US" altLang="zh-CN" sz="2400" b="1" dirty="0"/>
              <a:t>geographic regions worldwide</a:t>
            </a:r>
            <a:r>
              <a:rPr lang="en-US" altLang="zh-CN" sz="2400" dirty="0"/>
              <a:t>.</a:t>
            </a:r>
          </a:p>
          <a:p>
            <a:endParaRPr lang="en-US" altLang="zh-CN" sz="2400" dirty="0"/>
          </a:p>
          <a:p>
            <a:r>
              <a:rPr lang="en-US" altLang="zh-CN" sz="2400" dirty="0"/>
              <a:t>Meta uses </a:t>
            </a:r>
            <a:r>
              <a:rPr lang="en-US" altLang="zh-CN" sz="2400" b="1" dirty="0"/>
              <a:t>asynchronous replication </a:t>
            </a:r>
            <a:r>
              <a:rPr lang="en-US" altLang="zh-CN" sz="2400" dirty="0"/>
              <a:t>to keep copies synchronized in order to meet our strict latency and high scalability requirements. </a:t>
            </a:r>
          </a:p>
          <a:p>
            <a:r>
              <a:rPr lang="en-US" altLang="zh-CN" sz="2400" dirty="0"/>
              <a:t>Asynchronous replication provides </a:t>
            </a:r>
            <a:r>
              <a:rPr lang="en-US" altLang="zh-CN" sz="2400" b="1" dirty="0"/>
              <a:t>eventual consistency </a:t>
            </a:r>
            <a:r>
              <a:rPr lang="en-US" altLang="zh-CN" sz="2400" dirty="0"/>
              <a:t>for clients.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8EE6EC8-687E-1D3D-0F7B-DAF6A5FB88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666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5A298-46A4-F60E-F332-34598B939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FC168ED9-E56D-36F8-5F14-0B0B6E6D4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31DC7477-B9AA-9076-8B2E-D462998CCA53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I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NTRODUCTION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386C6F5-267C-22DF-FF1F-83041260CD65}"/>
              </a:ext>
            </a:extLst>
          </p:cNvPr>
          <p:cNvSpPr txBox="1"/>
          <p:nvPr/>
        </p:nvSpPr>
        <p:spPr>
          <a:xfrm>
            <a:off x="633952" y="1169969"/>
            <a:ext cx="2241223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B</a:t>
            </a:r>
            <a:r>
              <a:rPr lang="en-US" altLang="zh-CN" sz="2000" dirty="0">
                <a:solidFill>
                  <a:schemeClr val="bg1"/>
                </a:solidFill>
                <a:latin typeface="NimbusRomNo9L-Regu"/>
              </a:rPr>
              <a:t>ackground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9B6D95D-C2EF-5311-86B9-5F938E741DF8}"/>
              </a:ext>
            </a:extLst>
          </p:cNvPr>
          <p:cNvSpPr txBox="1"/>
          <p:nvPr/>
        </p:nvSpPr>
        <p:spPr>
          <a:xfrm>
            <a:off x="689368" y="1754096"/>
            <a:ext cx="115026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Eventual consistency is a recurring </a:t>
            </a:r>
            <a:r>
              <a:rPr lang="en-US" altLang="zh-CN" sz="2400" b="1" dirty="0"/>
              <a:t>pain point</a:t>
            </a:r>
            <a:r>
              <a:rPr lang="en-US" altLang="zh-CN" sz="2400" dirty="0"/>
              <a:t>. For Meta, eventual consistency causes bad user experiences in products.</a:t>
            </a:r>
          </a:p>
          <a:p>
            <a:r>
              <a:rPr lang="en-US" altLang="zh-CN" sz="2400" dirty="0"/>
              <a:t>Developers often ask “what is the maximum cross-region replication lag?”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924A13A-6CA5-F97B-24C3-87839A1C66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5" name="图片 4" descr="图形用户界面&#10;&#10;AI 生成的内容可能不正确。">
            <a:extLst>
              <a:ext uri="{FF2B5EF4-FFF2-40B4-BE49-F238E27FC236}">
                <a16:creationId xmlns:a16="http://schemas.microsoft.com/office/drawing/2014/main" id="{4A10511C-2B41-BA73-0ED9-8F30012EE3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35" y="3523861"/>
            <a:ext cx="4168493" cy="2400300"/>
          </a:xfrm>
          <a:prstGeom prst="rect">
            <a:avLst/>
          </a:prstGeom>
        </p:spPr>
      </p:pic>
      <p:pic>
        <p:nvPicPr>
          <p:cNvPr id="7" name="图片 6" descr="手机屏幕的截图&#10;&#10;AI 生成的内容可能不正确。">
            <a:extLst>
              <a:ext uri="{FF2B5EF4-FFF2-40B4-BE49-F238E27FC236}">
                <a16:creationId xmlns:a16="http://schemas.microsoft.com/office/drawing/2014/main" id="{EA59D193-D546-FA5C-3396-C20632EEBC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48" y="3523861"/>
            <a:ext cx="3943927" cy="2400300"/>
          </a:xfrm>
          <a:prstGeom prst="rect">
            <a:avLst/>
          </a:prstGeom>
        </p:spPr>
      </p:pic>
      <p:pic>
        <p:nvPicPr>
          <p:cNvPr id="1026" name="Picture 2" descr="48 Iconic SpongeBob Time Cards – From Meme to Legend">
            <a:extLst>
              <a:ext uri="{FF2B5EF4-FFF2-40B4-BE49-F238E27FC236}">
                <a16:creationId xmlns:a16="http://schemas.microsoft.com/office/drawing/2014/main" id="{B00C25E1-6BD8-A66B-8E4E-E4E09AD86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998" y="3523861"/>
            <a:ext cx="2296160" cy="1722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右箭头 7">
            <a:extLst>
              <a:ext uri="{FF2B5EF4-FFF2-40B4-BE49-F238E27FC236}">
                <a16:creationId xmlns:a16="http://schemas.microsoft.com/office/drawing/2014/main" id="{7E45AE31-DB73-60DE-A2F9-4847BA1E3FE5}"/>
              </a:ext>
            </a:extLst>
          </p:cNvPr>
          <p:cNvSpPr/>
          <p:nvPr/>
        </p:nvSpPr>
        <p:spPr>
          <a:xfrm>
            <a:off x="4488228" y="5245981"/>
            <a:ext cx="2933700" cy="4572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1986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5EB90-07AF-8A0E-A0A7-D4490B2B3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BB70226-4FD6-1E9D-F8C1-2D8D3B672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443F8DEE-066F-E192-CEDE-45F6E4F51DF9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I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NTRODUCTION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67F4C5E-B4B0-1789-6E74-EEA47031248D}"/>
              </a:ext>
            </a:extLst>
          </p:cNvPr>
          <p:cNvSpPr txBox="1"/>
          <p:nvPr/>
        </p:nvSpPr>
        <p:spPr>
          <a:xfrm>
            <a:off x="633952" y="1169969"/>
            <a:ext cx="3595148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Meta’s system architecture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F8950A0-2611-4787-86B3-288C76B99106}"/>
              </a:ext>
            </a:extLst>
          </p:cNvPr>
          <p:cNvSpPr txBox="1"/>
          <p:nvPr/>
        </p:nvSpPr>
        <p:spPr>
          <a:xfrm>
            <a:off x="689368" y="1754096"/>
            <a:ext cx="631341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Storage. </a:t>
            </a:r>
            <a:r>
              <a:rPr lang="en-US" altLang="zh-CN" sz="2400" dirty="0"/>
              <a:t>Meta stores its user data in MySQL with primary-secondary replication.</a:t>
            </a:r>
          </a:p>
          <a:p>
            <a:endParaRPr lang="en-US" altLang="zh-CN" sz="2400" dirty="0"/>
          </a:p>
          <a:p>
            <a:r>
              <a:rPr lang="en-US" altLang="zh-CN" sz="2400" b="1" dirty="0"/>
              <a:t>Caching. </a:t>
            </a:r>
            <a:r>
              <a:rPr lang="en-US" altLang="zh-CN" sz="2400" dirty="0"/>
              <a:t>Meta operates an in-memory caching service named TAO, which separated into read and write tiers.</a:t>
            </a:r>
          </a:p>
          <a:p>
            <a:endParaRPr lang="en-US" altLang="zh-CN" sz="2400" dirty="0"/>
          </a:p>
          <a:p>
            <a:r>
              <a:rPr lang="en-US" altLang="zh-CN" sz="2400" b="1" dirty="0"/>
              <a:t>Write versioning. </a:t>
            </a:r>
            <a:r>
              <a:rPr lang="en-US" altLang="zh-CN" sz="2400" dirty="0"/>
              <a:t>Meta’s datastores use hybrid-logical clocks (HLC).</a:t>
            </a:r>
          </a:p>
          <a:p>
            <a:r>
              <a:rPr lang="en-US" altLang="zh-CN" sz="2400" dirty="0"/>
              <a:t>MySQL injects a heartbeat message (with HLC) into the replication stream every 500ms.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6CEA654-3F7B-3C36-04D2-0FBBF52B3D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4</a:t>
            </a:fld>
            <a:endParaRPr lang="zh-CN" altLang="en-US" dirty="0"/>
          </a:p>
        </p:txBody>
      </p:sp>
      <p:pic>
        <p:nvPicPr>
          <p:cNvPr id="6" name="图片 5" descr="图示&#10;&#10;AI 生成的内容可能不正确。">
            <a:extLst>
              <a:ext uri="{FF2B5EF4-FFF2-40B4-BE49-F238E27FC236}">
                <a16:creationId xmlns:a16="http://schemas.microsoft.com/office/drawing/2014/main" id="{865A9DDC-5D31-DBFD-0B3F-F5A6DCEEE8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929" y="2206980"/>
            <a:ext cx="5258071" cy="36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16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F61A4C3E-F64F-4279-B6C2-DF5AF9AB54ED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I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NTRODUCTION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BCE79CE-083D-4300-A4D0-C4D6485E0B7F}"/>
              </a:ext>
            </a:extLst>
          </p:cNvPr>
          <p:cNvSpPr txBox="1"/>
          <p:nvPr/>
        </p:nvSpPr>
        <p:spPr>
          <a:xfrm>
            <a:off x="633952" y="1169969"/>
            <a:ext cx="2241223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Contribution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C770E7B-95F9-AA0F-3BB4-E1610E6C7468}"/>
              </a:ext>
            </a:extLst>
          </p:cNvPr>
          <p:cNvSpPr txBox="1"/>
          <p:nvPr/>
        </p:nvSpPr>
        <p:spPr>
          <a:xfrm>
            <a:off x="689368" y="1754096"/>
            <a:ext cx="109692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Explain why </a:t>
            </a:r>
            <a:r>
              <a:rPr lang="en-US" altLang="zh-CN" sz="2400" b="1" dirty="0"/>
              <a:t>bounded staleness </a:t>
            </a:r>
            <a:r>
              <a:rPr lang="en-US" altLang="zh-CN" sz="2400" dirty="0"/>
              <a:t>is important for TAO’s users and why we did not target other forms of consistency.</a:t>
            </a:r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Define a novel replication guarantee called </a:t>
            </a:r>
            <a:r>
              <a:rPr lang="en-US" altLang="zh-CN" sz="2400" b="1" dirty="0"/>
              <a:t>replication with gap detection </a:t>
            </a:r>
            <a:r>
              <a:rPr lang="en-US" altLang="zh-CN" sz="2400" dirty="0"/>
              <a:t>that focuses on detecting cache staleness. </a:t>
            </a:r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Describe </a:t>
            </a:r>
            <a:r>
              <a:rPr lang="en-US" altLang="zh-CN" sz="2400" b="1" dirty="0"/>
              <a:t>Skybridge</a:t>
            </a:r>
            <a:r>
              <a:rPr lang="en-US" altLang="zh-CN" sz="2400" dirty="0"/>
              <a:t>’s design and implementation, a system that provides fine-grained and efficient bounded staleness for distributed in-memory caches.</a:t>
            </a:r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Increase 2-second consistency from 99.993% to 99.99998% using Skybridge.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51DE4BB-65D7-525D-623C-EE1025481C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084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0C911-0463-CD92-AB08-D935FDDEB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6AF09D83-A719-3154-CD49-DF5585BC3B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15C8FF91-C8C2-30D7-9D51-A8C397AEB38F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I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NTRODUCTION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2F432C1-99BD-0C6A-665E-06066031CEC1}"/>
              </a:ext>
            </a:extLst>
          </p:cNvPr>
          <p:cNvSpPr txBox="1"/>
          <p:nvPr/>
        </p:nvSpPr>
        <p:spPr>
          <a:xfrm>
            <a:off x="633952" y="1169969"/>
            <a:ext cx="2558828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Bounded staleness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9CDCAE-D451-DD17-61FC-0AF66BBACB39}"/>
              </a:ext>
            </a:extLst>
          </p:cNvPr>
          <p:cNvSpPr txBox="1"/>
          <p:nvPr/>
        </p:nvSpPr>
        <p:spPr>
          <a:xfrm>
            <a:off x="689368" y="1754096"/>
            <a:ext cx="1045869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Bounded staleness guarantees that reads will observe any write within some system-provided </a:t>
            </a:r>
            <a:r>
              <a:rPr lang="en-US" altLang="zh-CN" sz="2400" b="1" dirty="0"/>
              <a:t>time bound</a:t>
            </a:r>
            <a:r>
              <a:rPr lang="en-US" altLang="zh-CN" sz="2400" dirty="0"/>
              <a:t>.</a:t>
            </a:r>
          </a:p>
          <a:p>
            <a:endParaRPr lang="en-US" altLang="zh-CN" sz="2400" dirty="0"/>
          </a:p>
          <a:p>
            <a:r>
              <a:rPr lang="en-US" altLang="zh-CN" sz="2400" b="1" dirty="0"/>
              <a:t>Why bounded staleness?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Bounded staleness matches most users’ mental model of the system.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Stronger forms of consistency like linearizability, sequential consistency and causal consistency introduce </a:t>
            </a:r>
            <a:r>
              <a:rPr lang="en-US" altLang="zh-CN" sz="2400" b="1" dirty="0"/>
              <a:t>too much communication and synchronization </a:t>
            </a:r>
            <a:r>
              <a:rPr lang="en-US" altLang="zh-CN" sz="2400" dirty="0"/>
              <a:t>overhead.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0EB026A-09D0-EBD5-C0D3-A30E3B5E66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4322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D29CD-05DF-330A-77C6-1838D6D6E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8D79CA10-DBAE-7AD9-5FE9-FAC01FF69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C1F44A5C-4FF6-8EE6-1D8C-742F777312B0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I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NTRODUCTION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B3CA73B-90AC-9462-EB88-00AABC6DE580}"/>
              </a:ext>
            </a:extLst>
          </p:cNvPr>
          <p:cNvSpPr txBox="1"/>
          <p:nvPr/>
        </p:nvSpPr>
        <p:spPr>
          <a:xfrm>
            <a:off x="633952" y="1169969"/>
            <a:ext cx="2558828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Bounded staleness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11EB8DE-0B25-3091-78AB-E35E97E797A4}"/>
              </a:ext>
            </a:extLst>
          </p:cNvPr>
          <p:cNvSpPr txBox="1"/>
          <p:nvPr/>
        </p:nvSpPr>
        <p:spPr>
          <a:xfrm>
            <a:off x="689368" y="1754096"/>
            <a:ext cx="1045869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Picking a staleness bound.</a:t>
            </a:r>
          </a:p>
          <a:p>
            <a:r>
              <a:rPr lang="en-US" altLang="zh-CN" sz="2400" dirty="0"/>
              <a:t>Setting the bound to </a:t>
            </a:r>
            <a:r>
              <a:rPr lang="en-US" altLang="zh-CN" sz="2400" b="1" dirty="0"/>
              <a:t>2 seconds </a:t>
            </a:r>
            <a:r>
              <a:rPr lang="en-US" altLang="zh-CN" sz="2400" dirty="0"/>
              <a:t>struck the right compromise between usability and feasibility.</a:t>
            </a:r>
            <a:br>
              <a:rPr lang="en-US" altLang="zh-CN" sz="2400" dirty="0"/>
            </a:br>
            <a:r>
              <a:rPr lang="en-US" altLang="zh-CN" sz="2400" dirty="0"/>
              <a:t>It is both a useful human-scale time bound and is achievable given speed-of-light delays for cross region replication.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F5351BA-1DA8-9609-EE4B-08435B80DA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3096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135DF6-5D22-C9F9-88B4-95034A0A3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F2ACE6E8-5F09-7A1C-67A3-2C831FB92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B1097D3B-8707-C0E0-201C-F32BADE24AFF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I</a:t>
            </a:r>
            <a:r>
              <a:rPr lang="en-US" altLang="zh-CN" sz="2400" b="0" i="0" u="none" strike="noStrike" baseline="0" dirty="0">
                <a:solidFill>
                  <a:schemeClr val="bg1"/>
                </a:solidFill>
                <a:latin typeface="NimbusRomNo9L-Regu"/>
              </a:rPr>
              <a:t>NTRODUCTION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8AD3ECE-8A79-8ADA-31A7-769DDB86A714}"/>
              </a:ext>
            </a:extLst>
          </p:cNvPr>
          <p:cNvSpPr txBox="1"/>
          <p:nvPr/>
        </p:nvSpPr>
        <p:spPr>
          <a:xfrm>
            <a:off x="633952" y="1169969"/>
            <a:ext cx="2558828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Bounded staleness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B99174D8-66C6-FAE0-9533-9ADF543258D5}"/>
                  </a:ext>
                </a:extLst>
              </p:cNvPr>
              <p:cNvSpPr txBox="1"/>
              <p:nvPr/>
            </p:nvSpPr>
            <p:spPr>
              <a:xfrm>
                <a:off x="689368" y="1754096"/>
                <a:ext cx="10458692" cy="41549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400" b="1" dirty="0"/>
                  <a:t>Bounded staleness without Skybridge.</a:t>
                </a:r>
              </a:p>
              <a:p>
                <a:r>
                  <a:rPr lang="en-US" altLang="zh-CN" sz="2400" dirty="0"/>
                  <a:t>TAO can implement a simple form of bounded staleness by comparing the staleness bound S against the physical component of the watermark 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𝐻𝐿</m:t>
                    </m:r>
                    <m:sSub>
                      <m:sSub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  <m:t>𝑤𝑚</m:t>
                        </m:r>
                      </m:sub>
                    </m:sSub>
                  </m:oMath>
                </a14:m>
                <a:r>
                  <a:rPr lang="en-US" altLang="zh-CN" sz="2400" dirty="0"/>
                  <a:t> and cached-item 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𝐻𝐿</m:t>
                    </m:r>
                    <m:sSub>
                      <m:sSub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  <m:t>𝑖𝑡𝑒𝑚</m:t>
                        </m:r>
                      </m:sub>
                    </m:sSub>
                  </m:oMath>
                </a14:m>
                <a:r>
                  <a:rPr lang="en-US" altLang="zh-CN" sz="2400" dirty="0"/>
                  <a:t>.</a:t>
                </a:r>
              </a:p>
              <a:p>
                <a:endParaRPr lang="en-US" altLang="zh-CN" sz="2400" dirty="0"/>
              </a:p>
              <a:p>
                <a:endParaRPr lang="en-US" altLang="zh-CN" sz="2400" dirty="0"/>
              </a:p>
              <a:p>
                <a:endParaRPr lang="en-US" altLang="zh-CN" sz="2400" dirty="0"/>
              </a:p>
              <a:p>
                <a:endParaRPr lang="en-US" altLang="zh-CN" sz="2400" dirty="0"/>
              </a:p>
              <a:p>
                <a:r>
                  <a:rPr lang="en-US" altLang="zh-CN" sz="2400" dirty="0"/>
                  <a:t>If the shard temporarily lags beyond the staleness bound, TAO will treat </a:t>
                </a:r>
                <a:r>
                  <a:rPr lang="en-US" altLang="zh-CN" sz="2400" b="1" dirty="0">
                    <a:solidFill>
                      <a:schemeClr val="accent1"/>
                    </a:solidFill>
                  </a:rPr>
                  <a:t>all data on the shard </a:t>
                </a:r>
                <a:r>
                  <a:rPr lang="en-US" altLang="zh-CN" sz="2400" dirty="0"/>
                  <a:t>as stale and go upstream to guarantee freshness (even though all data has likely not changed).</a:t>
                </a:r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B99174D8-66C6-FAE0-9533-9ADF543258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368" y="1754096"/>
                <a:ext cx="10458692" cy="4154984"/>
              </a:xfrm>
              <a:prstGeom prst="rect">
                <a:avLst/>
              </a:prstGeom>
              <a:blipFill>
                <a:blip r:embed="rId4"/>
                <a:stretch>
                  <a:fillRect l="-971" t="-1220" b="-21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2B44EB5-AC25-6FF7-8BF3-DE06911B4F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8</a:t>
            </a:fld>
            <a:endParaRPr lang="zh-CN" altLang="en-US" dirty="0"/>
          </a:p>
        </p:txBody>
      </p:sp>
      <p:pic>
        <p:nvPicPr>
          <p:cNvPr id="5" name="图片 4" descr="文本&#10;&#10;AI 生成的内容可能不正确。">
            <a:extLst>
              <a:ext uri="{FF2B5EF4-FFF2-40B4-BE49-F238E27FC236}">
                <a16:creationId xmlns:a16="http://schemas.microsoft.com/office/drawing/2014/main" id="{25D6D304-A4FE-F67A-B682-78BDA7568C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49"/>
          <a:stretch>
            <a:fillRect/>
          </a:stretch>
        </p:blipFill>
        <p:spPr>
          <a:xfrm>
            <a:off x="1950075" y="3429000"/>
            <a:ext cx="7937278" cy="123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74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D23D7-47B4-3FA9-6008-4474FBF4E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E2F4C621-22F6-BB63-AF88-4B48C2DA5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249" y="144455"/>
            <a:ext cx="1158852" cy="115885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2C289F07-045A-A093-BA11-8AC85C80551E}"/>
              </a:ext>
            </a:extLst>
          </p:cNvPr>
          <p:cNvSpPr txBox="1"/>
          <p:nvPr/>
        </p:nvSpPr>
        <p:spPr>
          <a:xfrm>
            <a:off x="633952" y="408208"/>
            <a:ext cx="2241223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3200" b="0" i="0" u="none" strike="noStrike" baseline="0" dirty="0">
                <a:solidFill>
                  <a:schemeClr val="bg1"/>
                </a:solidFill>
                <a:latin typeface="NimbusRomNo9L-Regu"/>
              </a:rPr>
              <a:t>D</a:t>
            </a:r>
            <a:r>
              <a:rPr lang="en-US" altLang="zh-CN" sz="2800" b="0" i="0" u="none" strike="noStrike" baseline="0" dirty="0">
                <a:solidFill>
                  <a:schemeClr val="bg1"/>
                </a:solidFill>
                <a:latin typeface="NimbusRomNo9L-Regu"/>
              </a:rPr>
              <a:t>ESIGN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A3332CC-7AD0-4013-254D-F1DDBBDDC464}"/>
              </a:ext>
            </a:extLst>
          </p:cNvPr>
          <p:cNvSpPr txBox="1"/>
          <p:nvPr/>
        </p:nvSpPr>
        <p:spPr>
          <a:xfrm>
            <a:off x="633952" y="1169969"/>
            <a:ext cx="4075208" cy="46166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NimbusRomNo9L-Regu"/>
              </a:rPr>
              <a:t>Replication with gap detection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BF607B7-41E1-0D2D-BC06-45A0DFE3B4AB}"/>
              </a:ext>
            </a:extLst>
          </p:cNvPr>
          <p:cNvSpPr txBox="1"/>
          <p:nvPr/>
        </p:nvSpPr>
        <p:spPr>
          <a:xfrm>
            <a:off x="689368" y="1754096"/>
            <a:ext cx="1045869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Skybridge’s goal is to be a </a:t>
            </a:r>
            <a:r>
              <a:rPr lang="en-US" altLang="zh-CN" sz="2400" b="1" dirty="0"/>
              <a:t>fine-grained staleness oracle </a:t>
            </a:r>
            <a:r>
              <a:rPr lang="en-US" altLang="zh-CN" sz="2400" dirty="0"/>
              <a:t>for TAO.</a:t>
            </a:r>
          </a:p>
          <a:p>
            <a:endParaRPr lang="en-US" altLang="zh-CN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2400" b="1" dirty="0"/>
              <a:t>Replicating write metadata. </a:t>
            </a:r>
            <a:r>
              <a:rPr lang="en-US" altLang="zh-CN" sz="2400" dirty="0"/>
              <a:t>RGD systems only need the write metadata, i.e., cache key (node or edge ID) and DB HLC minted by the DB, to identify stale cache entries.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b="1" dirty="0"/>
              <a:t>Known data loss. </a:t>
            </a:r>
            <a:r>
              <a:rPr lang="en-US" altLang="zh-CN" sz="2400" dirty="0"/>
              <a:t>If the RGD system reports an “indeterminate” result (i.e., it is missing data), the cache can always conservatively assume it is stale and refill the entry.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400" b="1" dirty="0"/>
              <a:t>Out-of-order replication. </a:t>
            </a:r>
            <a:r>
              <a:rPr lang="en-US" altLang="zh-CN" sz="2400" dirty="0"/>
              <a:t>The data in the replication stream is a conflict-free replicated data type (CRDT), whose updates are idempotent, associative and commutative.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576530C-4C7E-4BA1-9925-2CEA9EE9F2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5C74FF2-694F-457E-80E2-2BA280E40199}" type="slidenum">
              <a:rPr lang="zh-CN" altLang="en-US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56264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5BDFFD59-3E76-4F7D-88BF-6FA00DB34D2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内容列表"/>
  <p:tag name="ISPRINGCLOUDFOLDERID" val="0"/>
  <p:tag name="ISPRINGCLOUDFOLDERPATH" val="资源库"/>
  <p:tag name="ISPRING_OUTPUT_FOLDER" val="D:\修改ppt1.4\48494"/>
  <p:tag name="ISPRING_FIRST_PUBLISH" val="1"/>
  <p:tag name="ISPRING_PRESENTATION_TITLE" val="红色大气公司培训PPT模版"/>
</p:tagLst>
</file>

<file path=ppt/theme/theme1.xml><?xml version="1.0" encoding="utf-8"?>
<a:theme xmlns:a="http://schemas.openxmlformats.org/drawingml/2006/main" name="包图主题2">
  <a:themeElements>
    <a:clrScheme name="自定义 14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F181F"/>
      </a:accent1>
      <a:accent2>
        <a:srgbClr val="BF181F"/>
      </a:accent2>
      <a:accent3>
        <a:srgbClr val="BF181F"/>
      </a:accent3>
      <a:accent4>
        <a:srgbClr val="BF181F"/>
      </a:accent4>
      <a:accent5>
        <a:srgbClr val="BF181F"/>
      </a:accent5>
      <a:accent6>
        <a:srgbClr val="BF181F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14149</TotalTime>
  <Words>1342</Words>
  <Application>Microsoft Macintosh PowerPoint</Application>
  <PresentationFormat>宽屏</PresentationFormat>
  <Paragraphs>139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等线</vt:lpstr>
      <vt:lpstr>NimbusRomNo9L-Regu</vt:lpstr>
      <vt:lpstr>Arial</vt:lpstr>
      <vt:lpstr>Cambria Math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红色大气公司培训PPT模版</dc:title>
  <dc:creator>逆流的小鱼</dc:creator>
  <cp:lastModifiedBy>思扬 翁</cp:lastModifiedBy>
  <cp:revision>342</cp:revision>
  <dcterms:created xsi:type="dcterms:W3CDTF">2017-08-29T15:07:53Z</dcterms:created>
  <dcterms:modified xsi:type="dcterms:W3CDTF">2026-01-14T15:35:40Z</dcterms:modified>
</cp:coreProperties>
</file>

<file path=docProps/thumbnail.jpeg>
</file>